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  <p:sldId id="264" r:id="rId10"/>
    <p:sldId id="297" r:id="rId11"/>
    <p:sldId id="302" r:id="rId12"/>
    <p:sldId id="268" r:id="rId13"/>
    <p:sldId id="265" r:id="rId14"/>
    <p:sldId id="269" r:id="rId15"/>
    <p:sldId id="301" r:id="rId16"/>
    <p:sldId id="266" r:id="rId17"/>
    <p:sldId id="267" r:id="rId18"/>
    <p:sldId id="271" r:id="rId19"/>
    <p:sldId id="272" r:id="rId20"/>
    <p:sldId id="274" r:id="rId21"/>
    <p:sldId id="270" r:id="rId22"/>
    <p:sldId id="273" r:id="rId23"/>
    <p:sldId id="275" r:id="rId24"/>
    <p:sldId id="295" r:id="rId25"/>
    <p:sldId id="296" r:id="rId26"/>
    <p:sldId id="276" r:id="rId27"/>
    <p:sldId id="277" r:id="rId28"/>
    <p:sldId id="278" r:id="rId29"/>
    <p:sldId id="279" r:id="rId30"/>
    <p:sldId id="280" r:id="rId31"/>
    <p:sldId id="300" r:id="rId32"/>
    <p:sldId id="282" r:id="rId33"/>
    <p:sldId id="281" r:id="rId34"/>
    <p:sldId id="283" r:id="rId35"/>
    <p:sldId id="298" r:id="rId36"/>
    <p:sldId id="284" r:id="rId37"/>
    <p:sldId id="285" r:id="rId38"/>
    <p:sldId id="286" r:id="rId39"/>
    <p:sldId id="287" r:id="rId40"/>
    <p:sldId id="288" r:id="rId41"/>
    <p:sldId id="299" r:id="rId42"/>
    <p:sldId id="289" r:id="rId43"/>
    <p:sldId id="290" r:id="rId44"/>
    <p:sldId id="291" r:id="rId45"/>
    <p:sldId id="292" r:id="rId46"/>
    <p:sldId id="293" r:id="rId47"/>
    <p:sldId id="294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29E09-2CBB-479F-B430-E2079AEFDFA9}" type="datetimeFigureOut">
              <a:rPr lang="en-US" smtClean="0"/>
              <a:pPr/>
              <a:t>5/23/2014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1DFD-FF88-43A8-AA48-7CB66F384B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29E09-2CBB-479F-B430-E2079AEFDFA9}" type="datetimeFigureOut">
              <a:rPr lang="en-US" smtClean="0"/>
              <a:pPr/>
              <a:t>5/23/2014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1DFD-FF88-43A8-AA48-7CB66F384B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29E09-2CBB-479F-B430-E2079AEFDFA9}" type="datetimeFigureOut">
              <a:rPr lang="en-US" smtClean="0"/>
              <a:pPr/>
              <a:t>5/23/2014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1DFD-FF88-43A8-AA48-7CB66F384B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29E09-2CBB-479F-B430-E2079AEFDFA9}" type="datetimeFigureOut">
              <a:rPr lang="en-US" smtClean="0"/>
              <a:pPr/>
              <a:t>5/23/2014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1DFD-FF88-43A8-AA48-7CB66F384B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29E09-2CBB-479F-B430-E2079AEFDFA9}" type="datetimeFigureOut">
              <a:rPr lang="en-US" smtClean="0"/>
              <a:pPr/>
              <a:t>5/23/2014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1DFD-FF88-43A8-AA48-7CB66F384B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29E09-2CBB-479F-B430-E2079AEFDFA9}" type="datetimeFigureOut">
              <a:rPr lang="en-US" smtClean="0"/>
              <a:pPr/>
              <a:t>5/23/2014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1DFD-FF88-43A8-AA48-7CB66F384B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29E09-2CBB-479F-B430-E2079AEFDFA9}" type="datetimeFigureOut">
              <a:rPr lang="en-US" smtClean="0"/>
              <a:pPr/>
              <a:t>5/23/2014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1DFD-FF88-43A8-AA48-7CB66F384B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29E09-2CBB-479F-B430-E2079AEFDFA9}" type="datetimeFigureOut">
              <a:rPr lang="en-US" smtClean="0"/>
              <a:pPr/>
              <a:t>5/23/2014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1DFD-FF88-43A8-AA48-7CB66F384B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29E09-2CBB-479F-B430-E2079AEFDFA9}" type="datetimeFigureOut">
              <a:rPr lang="en-US" smtClean="0"/>
              <a:pPr/>
              <a:t>5/23/2014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1DFD-FF88-43A8-AA48-7CB66F384B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29E09-2CBB-479F-B430-E2079AEFDFA9}" type="datetimeFigureOut">
              <a:rPr lang="en-US" smtClean="0"/>
              <a:pPr/>
              <a:t>5/23/2014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1DFD-FF88-43A8-AA48-7CB66F384B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29E09-2CBB-479F-B430-E2079AEFDFA9}" type="datetimeFigureOut">
              <a:rPr lang="en-US" smtClean="0"/>
              <a:pPr/>
              <a:t>5/23/2014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1DFD-FF88-43A8-AA48-7CB66F384B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29E09-2CBB-479F-B430-E2079AEFDFA9}" type="datetimeFigureOut">
              <a:rPr lang="en-US" smtClean="0"/>
              <a:pPr/>
              <a:t>5/23/2014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A1DFD-FF88-43A8-AA48-7CB66F384B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hyperlink" Target="http://images.google.com/imgres?imgurl=http://img.dailymail.co.uk/i/pix/2008/02_03/RubyOswaldAP_468x407.jpg&amp;imgrefurl=http://www.dailymail.co.uk/news/article-522896/Gun-used-kill-JFK-assassin-Lee-Harvey-Oswald-sold-kind-Las-Vegas-auction.html&amp;usg=__pdItEZm2gmXK2yThF1l4jJH61rE=&amp;h=407&amp;w=468&amp;sz=44&amp;hl=en&amp;start=10&amp;um=1&amp;tbnid=sTukkTWAYb1AlM:&amp;tbnh=111&amp;tbnw=128&amp;prev=/images?q=Lee+Harvey+Oswald+++gun&amp;hl=en&amp;sa=N&amp;um=1" TargetMode="Externa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.uk/imgres?imgurl=http://www.fiftiesweb.com/kennedy/magic-bullet-2.jpg&amp;imgrefurl=http://www.fiftiesweb.com/kennedy/single-bullet-theory.htm&amp;h=134&amp;w=250&amp;sz=6&amp;hl=en&amp;start=8&amp;tbnid=VpIxILv3g0pcDM:&amp;tbnh=59&amp;tbnw=111&amp;prev=/images?q=Magic+bullet+++Kennedy&amp;gbv=2&amp;svnum=10&amp;hl=en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mike.steinbaugh.com/media/kennedy-assassination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www.pcreusere.com/Vietnam/IMG_5466web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//upload.wikimedia.org/wikipedia/en/b/ba/TetMap.jpg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://images.google.co.uk/imgres?imgurl=http://www.vietnamwar.com/tetoffensive.jpg&amp;imgrefurl=http://www.vietnamwar.com/tetoffensive.htm&amp;h=383&amp;w=650&amp;sz=131&amp;hl=en&amp;start=1&amp;tbnid=SI1nhxpojFK6MM:&amp;tbnh=81&amp;tbnw=137&amp;prev=/images?q=Tet+Offensive&amp;gbv=2&amp;svnum=10&amp;hl=en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http://images.google.co.uk/imgres?imgurl=http://coombs.anu.edu.au/~vern/van_kien/mau1/diem.gif&amp;imgrefurl=http://coombs.anu.edu.au/~vern/van_kien/leaders.html&amp;h=384&amp;w=262&amp;sz=80&amp;hl=en&amp;start=1&amp;tbnid=ngB4VekfqZWl3M:&amp;tbnh=123&amp;tbnw=84&amp;prev=/images?q=Ngo+Dinh+Diem&amp;gbv=2&amp;svnum=10&amp;hl=en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29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From Camelot to Watergate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logs-images.forbes.com/shenegotiates/files/2011/04/girl-with-news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750598" cy="2895600"/>
          </a:xfrm>
          <a:prstGeom prst="rect">
            <a:avLst/>
          </a:prstGeom>
          <a:noFill/>
        </p:spPr>
      </p:pic>
      <p:pic>
        <p:nvPicPr>
          <p:cNvPr id="5" name="Picture 4" descr="http://www.cr.nps.gov/nr/travel/civilrights/buildings/litlrck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46704"/>
            <a:ext cx="4572000" cy="3511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ile:Emmit Till bod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1" y="3105510"/>
            <a:ext cx="4419600" cy="3752491"/>
          </a:xfrm>
          <a:prstGeom prst="rect">
            <a:avLst/>
          </a:prstGeom>
          <a:noFill/>
        </p:spPr>
      </p:pic>
      <p:pic>
        <p:nvPicPr>
          <p:cNvPr id="60418" name="Picture 2" descr="File:Emmett Ti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895600" cy="34793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T012714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10000" cy="3478213"/>
          </a:xfrm>
          <a:prstGeom prst="rect">
            <a:avLst/>
          </a:prstGeom>
          <a:noFill/>
        </p:spPr>
      </p:pic>
      <p:pic>
        <p:nvPicPr>
          <p:cNvPr id="11271" name="Picture 7" descr="Rosa%20Par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0"/>
            <a:ext cx="3429000" cy="3733800"/>
          </a:xfrm>
          <a:prstGeom prst="rect">
            <a:avLst/>
          </a:prstGeom>
          <a:noFill/>
        </p:spPr>
      </p:pic>
      <p:pic>
        <p:nvPicPr>
          <p:cNvPr id="11273" name="Picture 9" descr="rosa-park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3505200"/>
            <a:ext cx="3171825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16_student_siti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8200" cy="3136900"/>
          </a:xfrm>
          <a:prstGeom prst="rect">
            <a:avLst/>
          </a:prstGeom>
          <a:noFill/>
        </p:spPr>
      </p:pic>
      <p:pic>
        <p:nvPicPr>
          <p:cNvPr id="5" name="Picture 5" descr="sit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352800"/>
            <a:ext cx="51054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busdesegregation_freedomrid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43400" cy="3402671"/>
          </a:xfrm>
          <a:prstGeom prst="rect">
            <a:avLst/>
          </a:prstGeom>
          <a:noFill/>
        </p:spPr>
      </p:pic>
      <p:pic>
        <p:nvPicPr>
          <p:cNvPr id="3" name="Picture 5" descr="Freedom_Rid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3438525"/>
            <a:ext cx="4762500" cy="3419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Civil Rights Movement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1"/>
            <a:ext cx="9144000" cy="1295400"/>
          </a:xfrm>
        </p:spPr>
        <p:txBody>
          <a:bodyPr/>
          <a:lstStyle/>
          <a:p>
            <a:r>
              <a:rPr lang="en-US" dirty="0" smtClean="0"/>
              <a:t>Sept. 1963—Bombing of 16</a:t>
            </a:r>
            <a:r>
              <a:rPr lang="en-US" baseline="30000" dirty="0" smtClean="0"/>
              <a:t>th</a:t>
            </a:r>
            <a:r>
              <a:rPr lang="en-US" dirty="0" smtClean="0"/>
              <a:t> Street Baptist Church</a:t>
            </a:r>
          </a:p>
          <a:p>
            <a:r>
              <a:rPr lang="en-US" dirty="0" smtClean="0"/>
              <a:t>March 1965—”Bloody Sunday”</a:t>
            </a:r>
            <a:endParaRPr lang="en-US" dirty="0"/>
          </a:p>
        </p:txBody>
      </p:sp>
      <p:pic>
        <p:nvPicPr>
          <p:cNvPr id="4" name="Picture 3" descr="IMG_04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77346" y="1981200"/>
            <a:ext cx="3366654" cy="2514600"/>
          </a:xfrm>
          <a:prstGeom prst="rect">
            <a:avLst/>
          </a:prstGeom>
        </p:spPr>
      </p:pic>
      <p:pic>
        <p:nvPicPr>
          <p:cNvPr id="5" name="Picture 4" descr="IMG_04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05000"/>
            <a:ext cx="3755841" cy="2805289"/>
          </a:xfrm>
          <a:prstGeom prst="rect">
            <a:avLst/>
          </a:prstGeom>
        </p:spPr>
      </p:pic>
      <p:pic>
        <p:nvPicPr>
          <p:cNvPr id="6" name="Picture 5" descr="IMG_04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0" y="3352800"/>
            <a:ext cx="2618081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Civil Rights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1"/>
            <a:ext cx="9144000" cy="2667000"/>
          </a:xfrm>
        </p:spPr>
        <p:txBody>
          <a:bodyPr/>
          <a:lstStyle/>
          <a:p>
            <a:r>
              <a:rPr lang="en-US" dirty="0" smtClean="0"/>
              <a:t>Opposition—Black Muslims—Elijah Muhammad and </a:t>
            </a:r>
            <a:r>
              <a:rPr lang="en-US" u="sng" dirty="0" smtClean="0"/>
              <a:t>Malcolm X</a:t>
            </a:r>
          </a:p>
          <a:p>
            <a:r>
              <a:rPr lang="en-US" dirty="0" smtClean="0"/>
              <a:t>King—”Letter from Birmingham Jail” and “I Have a Dream”</a:t>
            </a:r>
            <a:endParaRPr lang="en-US" dirty="0"/>
          </a:p>
        </p:txBody>
      </p:sp>
      <p:pic>
        <p:nvPicPr>
          <p:cNvPr id="1026" name="Picture 2" descr="http://jackiewhiting.net/collab/CivRtsWeb/Images/MLKja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9449"/>
            <a:ext cx="2381250" cy="3638551"/>
          </a:xfrm>
          <a:prstGeom prst="rect">
            <a:avLst/>
          </a:prstGeom>
          <a:noFill/>
        </p:spPr>
      </p:pic>
      <p:pic>
        <p:nvPicPr>
          <p:cNvPr id="1028" name="Picture 4" descr="http://www.drmartinlutherkingjr.com/i-have-a-dre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4238625"/>
            <a:ext cx="4114800" cy="2619375"/>
          </a:xfrm>
          <a:prstGeom prst="rect">
            <a:avLst/>
          </a:prstGeom>
          <a:noFill/>
        </p:spPr>
      </p:pic>
      <p:pic>
        <p:nvPicPr>
          <p:cNvPr id="1030" name="Picture 6" descr="http://www.colostate.edu/orgs/MSA/gifs/m_x_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1" y="3752850"/>
            <a:ext cx="2209800" cy="3105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JFK Assassination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211763"/>
          </a:xfrm>
        </p:spPr>
        <p:txBody>
          <a:bodyPr/>
          <a:lstStyle/>
          <a:p>
            <a:r>
              <a:rPr lang="en-US" dirty="0" smtClean="0"/>
              <a:t>Nov. 22, 1963—Dallas, TX</a:t>
            </a:r>
          </a:p>
          <a:p>
            <a:r>
              <a:rPr lang="en-US" dirty="0" smtClean="0"/>
              <a:t>Lee Harvey Oswald—Texas School Book Depository</a:t>
            </a:r>
          </a:p>
          <a:p>
            <a:r>
              <a:rPr lang="en-US" dirty="0" smtClean="0"/>
              <a:t>Jack Ruby</a:t>
            </a:r>
          </a:p>
          <a:p>
            <a:r>
              <a:rPr lang="en-US" dirty="0" smtClean="0"/>
              <a:t>Conspiracy theories</a:t>
            </a:r>
          </a:p>
          <a:p>
            <a:r>
              <a:rPr lang="en-US" u="sng" dirty="0" smtClean="0"/>
              <a:t>Warren Commission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 descr="lee-harvey-oswald-rif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172200" cy="2703513"/>
          </a:xfrm>
          <a:prstGeom prst="rect">
            <a:avLst/>
          </a:prstGeom>
          <a:noFill/>
        </p:spPr>
      </p:pic>
      <p:pic>
        <p:nvPicPr>
          <p:cNvPr id="28679" name="Picture 7" descr="oswaldmu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743200"/>
            <a:ext cx="3814763" cy="4114800"/>
          </a:xfrm>
          <a:prstGeom prst="rect">
            <a:avLst/>
          </a:prstGeom>
          <a:noFill/>
        </p:spPr>
      </p:pic>
      <p:pic>
        <p:nvPicPr>
          <p:cNvPr id="28681" name="Picture 9" descr="oswaldgunth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43200"/>
            <a:ext cx="3111500" cy="4114800"/>
          </a:xfrm>
          <a:prstGeom prst="rect">
            <a:avLst/>
          </a:prstGeom>
          <a:noFill/>
        </p:spPr>
      </p:pic>
      <p:pic>
        <p:nvPicPr>
          <p:cNvPr id="28683" name="Picture 11" descr="RubyOswaldAP_468x407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2400" y="2900363"/>
            <a:ext cx="1219200" cy="1057275"/>
          </a:xfrm>
          <a:prstGeom prst="rect">
            <a:avLst/>
          </a:prstGeom>
          <a:noFill/>
        </p:spPr>
      </p:pic>
      <p:pic>
        <p:nvPicPr>
          <p:cNvPr id="28685" name="Picture 13" descr="RubyOswaldAP_468x40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0"/>
            <a:ext cx="3048000" cy="2651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magic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76800" cy="3368675"/>
          </a:xfrm>
          <a:prstGeom prst="rect">
            <a:avLst/>
          </a:prstGeom>
          <a:noFill/>
        </p:spPr>
      </p:pic>
      <p:pic>
        <p:nvPicPr>
          <p:cNvPr id="21511" name="Picture 7" descr="magic-bullet-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4064000"/>
            <a:ext cx="5257800" cy="279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Kennedy’s Camelot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1"/>
            <a:ext cx="9144000" cy="914400"/>
          </a:xfrm>
        </p:spPr>
        <p:txBody>
          <a:bodyPr/>
          <a:lstStyle/>
          <a:p>
            <a:r>
              <a:rPr lang="en-US" dirty="0" smtClean="0"/>
              <a:t>Kennedy’s background</a:t>
            </a:r>
            <a:endParaRPr lang="en-US" dirty="0"/>
          </a:p>
        </p:txBody>
      </p:sp>
      <p:pic>
        <p:nvPicPr>
          <p:cNvPr id="4" name="Picture 9" descr="kennedy1962famil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905000"/>
            <a:ext cx="5260975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kennedy-assassinatio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276600" cy="3276600"/>
          </a:xfrm>
          <a:prstGeom prst="rect">
            <a:avLst/>
          </a:prstGeom>
          <a:noFill/>
        </p:spPr>
      </p:pic>
      <p:pic>
        <p:nvPicPr>
          <p:cNvPr id="19463" name="Picture 7" descr="swear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3750" y="1533525"/>
            <a:ext cx="5810250" cy="5324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Lyndon Johnson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/>
          </a:bodyPr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The </a:t>
            </a:r>
            <a:r>
              <a:rPr lang="en-US" u="sng" dirty="0" smtClean="0"/>
              <a:t>Great Society</a:t>
            </a:r>
          </a:p>
          <a:p>
            <a:pPr lvl="1"/>
            <a:r>
              <a:rPr lang="en-US" dirty="0" smtClean="0"/>
              <a:t>Civil Rights Act of 1964</a:t>
            </a:r>
          </a:p>
          <a:p>
            <a:pPr lvl="1"/>
            <a:r>
              <a:rPr lang="en-US" dirty="0" smtClean="0"/>
              <a:t>Economic Opportunity Act of 1964--Head Start</a:t>
            </a:r>
          </a:p>
          <a:p>
            <a:pPr lvl="1"/>
            <a:r>
              <a:rPr lang="en-US" dirty="0" smtClean="0"/>
              <a:t>Medicare/Medicaid (1965)</a:t>
            </a:r>
          </a:p>
          <a:p>
            <a:pPr lvl="1"/>
            <a:r>
              <a:rPr lang="en-US" dirty="0" smtClean="0"/>
              <a:t>Higher Education Act of 1965</a:t>
            </a:r>
          </a:p>
          <a:p>
            <a:pPr lvl="1"/>
            <a:r>
              <a:rPr lang="en-US" dirty="0" smtClean="0"/>
              <a:t>Voting Rights Act of 1965</a:t>
            </a:r>
          </a:p>
          <a:p>
            <a:pPr lvl="1"/>
            <a:r>
              <a:rPr lang="en-US" dirty="0" smtClean="0"/>
              <a:t>Immigration Act of 1965</a:t>
            </a:r>
          </a:p>
          <a:p>
            <a:pPr lvl="1"/>
            <a:r>
              <a:rPr lang="en-US" dirty="0" smtClean="0"/>
              <a:t>National Endowment for the Arts; National Endowment for the Humanities (1965 and 1966)</a:t>
            </a:r>
          </a:p>
          <a:p>
            <a:pPr lvl="1"/>
            <a:r>
              <a:rPr lang="en-US" dirty="0" smtClean="0"/>
              <a:t>Criticisms of Great Society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learnnc.org/lp/media/uploads/2009/11/lb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762000"/>
            <a:ext cx="3924300" cy="4895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LBJ and Vietnam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1"/>
            <a:ext cx="9144000" cy="3581400"/>
          </a:xfrm>
        </p:spPr>
        <p:txBody>
          <a:bodyPr/>
          <a:lstStyle/>
          <a:p>
            <a:r>
              <a:rPr lang="en-US" dirty="0" smtClean="0"/>
              <a:t>Escalated due to pressure created by instability in South Vietnam; role of Great Society?</a:t>
            </a:r>
          </a:p>
          <a:p>
            <a:r>
              <a:rPr lang="en-US" dirty="0" smtClean="0"/>
              <a:t>Gulf of Tonkin Incident; </a:t>
            </a:r>
            <a:r>
              <a:rPr lang="en-US" u="sng" dirty="0" smtClean="0"/>
              <a:t>Tonkin Gulf Resolution</a:t>
            </a:r>
            <a:r>
              <a:rPr lang="en-US" dirty="0" smtClean="0"/>
              <a:t>; opponents?</a:t>
            </a:r>
          </a:p>
          <a:p>
            <a:r>
              <a:rPr lang="en-US" dirty="0" smtClean="0"/>
              <a:t>Mid 1968—538,000 troops; search and destroy missions—why ineffective?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istorymartinez.files.wordpress.com/2011/11/gulf-of-tonkin-incident-map.jpg?w=6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3352800" cy="5236165"/>
          </a:xfrm>
          <a:prstGeom prst="rect">
            <a:avLst/>
          </a:prstGeom>
          <a:noFill/>
        </p:spPr>
      </p:pic>
      <p:pic>
        <p:nvPicPr>
          <p:cNvPr id="1028" name="Picture 4" descr="http://www.peacebuttons.info/IMAGES/1231.1970_Gulf-of-Tonk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102253"/>
            <a:ext cx="4648200" cy="37557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suffolkcountylibertyreport.com/sclr/wp-content/uploads/2011/03/Vietnam-War-Chart_edited-e13016113904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1"/>
            <a:ext cx="9144000" cy="670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Fighting in Vietnam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791200"/>
          </a:xfrm>
        </p:spPr>
        <p:txBody>
          <a:bodyPr/>
          <a:lstStyle/>
          <a:p>
            <a:r>
              <a:rPr lang="en-US" dirty="0" smtClean="0"/>
              <a:t>Guerilla warfare is perfect</a:t>
            </a:r>
          </a:p>
          <a:p>
            <a:pPr lvl="1"/>
            <a:r>
              <a:rPr lang="en-US" dirty="0" smtClean="0"/>
              <a:t>Jungle—Agent Orange and napalm; disease and jungle rot</a:t>
            </a:r>
          </a:p>
          <a:p>
            <a:pPr lvl="1"/>
            <a:r>
              <a:rPr lang="en-US" u="sng" dirty="0" smtClean="0"/>
              <a:t>Ho Chi Minh Trail</a:t>
            </a:r>
          </a:p>
          <a:p>
            <a:pPr lvl="1"/>
            <a:r>
              <a:rPr lang="en-US" dirty="0" smtClean="0"/>
              <a:t>Role of Chinese and Soviets</a:t>
            </a:r>
          </a:p>
          <a:p>
            <a:pPr lvl="1"/>
            <a:r>
              <a:rPr lang="en-US" dirty="0" smtClean="0"/>
              <a:t>Use of tunnels</a:t>
            </a:r>
          </a:p>
          <a:p>
            <a:pPr lvl="1"/>
            <a:r>
              <a:rPr lang="en-US" dirty="0" smtClean="0"/>
              <a:t>Friend from foe?</a:t>
            </a:r>
          </a:p>
          <a:p>
            <a:pPr lvl="1"/>
            <a:r>
              <a:rPr lang="en-US" dirty="0" smtClean="0"/>
              <a:t>Booby traps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9" descr="AV08agent_oran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3505200"/>
            <a:ext cx="428625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13" descr="spray-oran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4724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15" descr="http://scrapetv.com/News/News%20Pages/usa/images-3/nick-ut-kim-phuc-vietnam-w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3938" y="0"/>
            <a:ext cx="431006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7" descr="http://toxipedia.org/download/attachments/2614/vietnamnapalm19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8006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VC tunne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IMG_5466web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657600"/>
            <a:ext cx="38100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6" descr="vcbombfactory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0"/>
            <a:ext cx="3943350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7" descr="spikes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733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u="sng" dirty="0" smtClean="0"/>
              <a:t>Cuban Missile Crisis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r>
              <a:rPr lang="en-US" dirty="0" smtClean="0"/>
              <a:t>Background</a:t>
            </a:r>
          </a:p>
          <a:p>
            <a:pPr lvl="1"/>
            <a:r>
              <a:rPr lang="en-US" u="sng" dirty="0" smtClean="0"/>
              <a:t>Bay of Pigs</a:t>
            </a:r>
            <a:r>
              <a:rPr lang="en-US" dirty="0" smtClean="0"/>
              <a:t>, April 1961</a:t>
            </a:r>
          </a:p>
          <a:p>
            <a:pPr lvl="1"/>
            <a:r>
              <a:rPr lang="en-US" dirty="0" smtClean="0"/>
              <a:t>Berlin Wall, August 1961</a:t>
            </a:r>
          </a:p>
          <a:p>
            <a:pPr lvl="1"/>
            <a:r>
              <a:rPr lang="en-US" dirty="0" smtClean="0"/>
              <a:t>Soviets resume nuke testing</a:t>
            </a:r>
          </a:p>
          <a:p>
            <a:r>
              <a:rPr lang="en-US" dirty="0" smtClean="0"/>
              <a:t>The Crisis</a:t>
            </a:r>
          </a:p>
          <a:p>
            <a:pPr lvl="1"/>
            <a:r>
              <a:rPr lang="en-US" dirty="0" smtClean="0"/>
              <a:t>Oct. 14, 1962—missiles discovered</a:t>
            </a:r>
          </a:p>
          <a:p>
            <a:pPr lvl="1"/>
            <a:r>
              <a:rPr lang="en-US" dirty="0" smtClean="0"/>
              <a:t>Oct. 22—JFK goes public; what to do?</a:t>
            </a:r>
          </a:p>
          <a:p>
            <a:pPr lvl="1"/>
            <a:r>
              <a:rPr lang="en-US" dirty="0" smtClean="0"/>
              <a:t>Oct. 28—Khrushchev backs down; resolution?</a:t>
            </a:r>
          </a:p>
          <a:p>
            <a:pPr lvl="1"/>
            <a:r>
              <a:rPr lang="en-US" dirty="0" smtClean="0"/>
              <a:t>Effects?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Opposition to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r>
              <a:rPr lang="en-US" dirty="0" smtClean="0"/>
              <a:t>American hypocrisy?</a:t>
            </a:r>
          </a:p>
          <a:p>
            <a:r>
              <a:rPr lang="en-US" dirty="0" smtClean="0"/>
              <a:t>Cost of war--$20 billion/year or more; no tax raises; why?</a:t>
            </a:r>
          </a:p>
          <a:p>
            <a:r>
              <a:rPr lang="en-US" dirty="0" smtClean="0"/>
              <a:t>Military victory impossible</a:t>
            </a:r>
          </a:p>
          <a:p>
            <a:r>
              <a:rPr lang="en-US" dirty="0" smtClean="0"/>
              <a:t>Role of blacks and minorities</a:t>
            </a:r>
          </a:p>
          <a:p>
            <a:r>
              <a:rPr lang="en-US" dirty="0" smtClean="0"/>
              <a:t>Rising casualties</a:t>
            </a:r>
          </a:p>
          <a:p>
            <a:r>
              <a:rPr lang="en-US" dirty="0" smtClean="0"/>
              <a:t>Television</a:t>
            </a:r>
          </a:p>
          <a:p>
            <a:r>
              <a:rPr lang="en-US" dirty="0" smtClean="0"/>
              <a:t>Jan. 31, 1968—</a:t>
            </a:r>
            <a:r>
              <a:rPr lang="en-US" u="sng" dirty="0" err="1" smtClean="0"/>
              <a:t>Tet</a:t>
            </a:r>
            <a:r>
              <a:rPr lang="en-US" u="sng" dirty="0" smtClean="0"/>
              <a:t> Offensive</a:t>
            </a:r>
          </a:p>
          <a:p>
            <a:pPr lvl="1"/>
            <a:r>
              <a:rPr lang="en-US" dirty="0" smtClean="0"/>
              <a:t>Effects?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TetMap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0"/>
            <a:ext cx="531237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tetoffensiv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43400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7" descr="knifedt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05250" y="3343275"/>
            <a:ext cx="523875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1968—The Turning Point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r>
              <a:rPr lang="en-US" dirty="0" smtClean="0"/>
              <a:t>LBJ chooses not to run for re-election</a:t>
            </a:r>
          </a:p>
          <a:p>
            <a:r>
              <a:rPr lang="en-US" dirty="0" smtClean="0"/>
              <a:t>Eugene McCarthy, Robert Kennedy and George Wallace</a:t>
            </a:r>
          </a:p>
          <a:p>
            <a:r>
              <a:rPr lang="en-US" dirty="0" smtClean="0"/>
              <a:t>April—Martin Luther King, Jr. assassinated</a:t>
            </a:r>
          </a:p>
          <a:p>
            <a:r>
              <a:rPr lang="en-US" dirty="0" smtClean="0"/>
              <a:t>June—Robert Kennedy assassinated</a:t>
            </a:r>
          </a:p>
          <a:p>
            <a:r>
              <a:rPr lang="en-US" dirty="0" smtClean="0"/>
              <a:t>August—Democratic Convention in Chicago</a:t>
            </a:r>
          </a:p>
          <a:p>
            <a:pPr lvl="1"/>
            <a:r>
              <a:rPr lang="en-US" dirty="0" smtClean="0"/>
              <a:t>Violence</a:t>
            </a:r>
          </a:p>
          <a:p>
            <a:pPr lvl="1"/>
            <a:r>
              <a:rPr lang="en-US" dirty="0" smtClean="0"/>
              <a:t>Hubert Humphrey nominated; importance</a:t>
            </a:r>
          </a:p>
          <a:p>
            <a:r>
              <a:rPr lang="en-US" dirty="0" smtClean="0"/>
              <a:t>Richard Nixon/Spiro Agnew elected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maryferrell.org/wiki/images/d/d9/Photo_mlk_AidesOnBalco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19400" cy="2041246"/>
          </a:xfrm>
          <a:prstGeom prst="rect">
            <a:avLst/>
          </a:prstGeom>
          <a:noFill/>
        </p:spPr>
      </p:pic>
      <p:pic>
        <p:nvPicPr>
          <p:cNvPr id="31748" name="Picture 4" descr="http://bobby-kennedy.com/photos/amb/rfk-dea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0"/>
            <a:ext cx="4114800" cy="3127248"/>
          </a:xfrm>
          <a:prstGeom prst="rect">
            <a:avLst/>
          </a:prstGeom>
          <a:noFill/>
        </p:spPr>
      </p:pic>
      <p:pic>
        <p:nvPicPr>
          <p:cNvPr id="6" name="Picture 9" descr="1-13-img27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3886200"/>
            <a:ext cx="44577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logs.rockymountainnews.com/bridget/1968Electoral_Ma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1440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Nixon and Vietnam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1"/>
            <a:ext cx="9144000" cy="3200400"/>
          </a:xfrm>
        </p:spPr>
        <p:txBody>
          <a:bodyPr/>
          <a:lstStyle/>
          <a:p>
            <a:r>
              <a:rPr lang="en-US" dirty="0" err="1" smtClean="0"/>
              <a:t>Vietnamization</a:t>
            </a:r>
            <a:endParaRPr lang="en-US" dirty="0" smtClean="0"/>
          </a:p>
          <a:p>
            <a:r>
              <a:rPr lang="en-US" dirty="0" smtClean="0"/>
              <a:t>Protests increase</a:t>
            </a:r>
          </a:p>
          <a:p>
            <a:pPr lvl="1"/>
            <a:r>
              <a:rPr lang="en-US" dirty="0" smtClean="0"/>
              <a:t>My Lai Massacre (1968)</a:t>
            </a:r>
          </a:p>
          <a:p>
            <a:pPr lvl="1"/>
            <a:r>
              <a:rPr lang="en-US" dirty="0" smtClean="0"/>
              <a:t>Cambodian “Incursion” (1970)</a:t>
            </a:r>
          </a:p>
          <a:p>
            <a:pPr lvl="2"/>
            <a:r>
              <a:rPr lang="en-US" dirty="0" smtClean="0"/>
              <a:t>Kent State University—May 1970</a:t>
            </a:r>
          </a:p>
          <a:p>
            <a:pPr lvl="2"/>
            <a:r>
              <a:rPr lang="en-US" dirty="0" smtClean="0"/>
              <a:t>Increase bombing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boomerslife.org/anti-war_vietnam_war_protest_ral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10000" cy="2905125"/>
          </a:xfrm>
          <a:prstGeom prst="rect">
            <a:avLst/>
          </a:prstGeom>
          <a:noFill/>
        </p:spPr>
      </p:pic>
      <p:pic>
        <p:nvPicPr>
          <p:cNvPr id="5" name="Picture 5" descr="KentSta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"/>
            <a:ext cx="4038600" cy="3204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 descr="http://www.onthisdeity.com/wp-content/uploads/2011/03/my-lai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3524250"/>
            <a:ext cx="3333750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u="sng" dirty="0" smtClean="0"/>
              <a:t>Détente</a:t>
            </a:r>
            <a:r>
              <a:rPr lang="en-US" dirty="0" smtClean="0"/>
              <a:t> 1972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1"/>
            <a:ext cx="9144000" cy="3352800"/>
          </a:xfrm>
        </p:spPr>
        <p:txBody>
          <a:bodyPr/>
          <a:lstStyle/>
          <a:p>
            <a:r>
              <a:rPr lang="en-US" dirty="0" smtClean="0"/>
              <a:t>Henry Kissinger; relaxation of tensions</a:t>
            </a:r>
          </a:p>
          <a:p>
            <a:r>
              <a:rPr lang="en-US" dirty="0" smtClean="0"/>
              <a:t>How to do this?</a:t>
            </a:r>
          </a:p>
          <a:p>
            <a:r>
              <a:rPr lang="en-US" dirty="0" smtClean="0"/>
              <a:t>Results</a:t>
            </a:r>
          </a:p>
          <a:p>
            <a:pPr lvl="1"/>
            <a:r>
              <a:rPr lang="en-US" dirty="0" smtClean="0"/>
              <a:t>Economic concessions to China; recognize communist China</a:t>
            </a:r>
          </a:p>
          <a:p>
            <a:pPr lvl="1"/>
            <a:r>
              <a:rPr lang="en-US" u="sng" dirty="0" smtClean="0"/>
              <a:t>SALT</a:t>
            </a:r>
            <a:r>
              <a:rPr lang="en-US" dirty="0" smtClean="0"/>
              <a:t> treaty with Soviets; sale of grain</a:t>
            </a:r>
            <a:endParaRPr lang="en-US" dirty="0"/>
          </a:p>
        </p:txBody>
      </p:sp>
      <p:pic>
        <p:nvPicPr>
          <p:cNvPr id="44034" name="Picture 2" descr="http://upload.wikimedia.org/wikipedia/commons/thumb/c/cb/Nixon_Mao_1972-02-29.png/300px-Nixon_Mao_1972-02-2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48199"/>
            <a:ext cx="2857500" cy="2209801"/>
          </a:xfrm>
          <a:prstGeom prst="rect">
            <a:avLst/>
          </a:prstGeom>
          <a:noFill/>
        </p:spPr>
      </p:pic>
      <p:pic>
        <p:nvPicPr>
          <p:cNvPr id="44036" name="Picture 4" descr="http://www.history.com/images/media/slideshow/cold-war-american-leaders/nixon-and-brezhnev-at-white-hou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522879"/>
            <a:ext cx="3429000" cy="2335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End and Effects of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257800"/>
          </a:xfrm>
        </p:spPr>
        <p:txBody>
          <a:bodyPr/>
          <a:lstStyle/>
          <a:p>
            <a:r>
              <a:rPr lang="en-US" dirty="0" smtClean="0"/>
              <a:t>Election of 1972—McGovern v. Nixon; Nixon and the South</a:t>
            </a:r>
          </a:p>
          <a:p>
            <a:r>
              <a:rPr lang="en-US" dirty="0" smtClean="0"/>
              <a:t>Jan. 1973—peace agreement; said?</a:t>
            </a:r>
          </a:p>
          <a:p>
            <a:r>
              <a:rPr lang="en-US" dirty="0" smtClean="0"/>
              <a:t>Saigon captured in April 1975</a:t>
            </a:r>
          </a:p>
          <a:p>
            <a:r>
              <a:rPr lang="en-US" dirty="0" smtClean="0"/>
              <a:t>57,000 killed, 300,000 wounded</a:t>
            </a:r>
          </a:p>
          <a:p>
            <a:r>
              <a:rPr lang="en-US" dirty="0" smtClean="0"/>
              <a:t>Cynicism toward government—</a:t>
            </a:r>
            <a:r>
              <a:rPr lang="en-US" i="1" dirty="0" smtClean="0"/>
              <a:t>Pentagon Papers</a:t>
            </a:r>
          </a:p>
          <a:p>
            <a:r>
              <a:rPr lang="en-US" dirty="0" smtClean="0"/>
              <a:t>Counterculture movement</a:t>
            </a:r>
          </a:p>
          <a:p>
            <a:r>
              <a:rPr lang="en-US" dirty="0" smtClean="0"/>
              <a:t>Treatment of soldiers—then and now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9" name="Picture 11" descr="Facts On File 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3"/>
            <a:ext cx="9144000" cy="6853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all_of_saigo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5873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wash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0820" y="3581400"/>
            <a:ext cx="5063179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2.bp.blogspot.com/_AMXuxDl6GTo/S9vh2G2sYYI/AAAAAAAAACU/Y9Ybcz-5RrI/s1600/1972_Electoral_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Nixon’s Domestic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287963"/>
          </a:xfrm>
        </p:spPr>
        <p:txBody>
          <a:bodyPr/>
          <a:lstStyle/>
          <a:p>
            <a:r>
              <a:rPr lang="en-US" dirty="0" smtClean="0"/>
              <a:t>Stagflation—stagnant economy combined with inflation; temporarily freeze prices and wages</a:t>
            </a:r>
          </a:p>
          <a:p>
            <a:r>
              <a:rPr lang="en-US" dirty="0" smtClean="0"/>
              <a:t>Creation of Environment Protection Agency (EPA) and Clean Air Act (1970)</a:t>
            </a:r>
          </a:p>
          <a:p>
            <a:r>
              <a:rPr lang="en-US" dirty="0" smtClean="0"/>
              <a:t>Distances himself by minorities—true equality means not favoring one race over another; cuts anti-poverty programs and others</a:t>
            </a:r>
          </a:p>
          <a:p>
            <a:r>
              <a:rPr lang="en-US" dirty="0" smtClean="0"/>
              <a:t>“Impoundment” of funds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Watergate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791200"/>
          </a:xfrm>
        </p:spPr>
        <p:txBody>
          <a:bodyPr/>
          <a:lstStyle/>
          <a:p>
            <a:r>
              <a:rPr lang="en-US" dirty="0" smtClean="0"/>
              <a:t>CREEP—”Plumbers”</a:t>
            </a:r>
          </a:p>
          <a:p>
            <a:r>
              <a:rPr lang="en-US" dirty="0" smtClean="0"/>
              <a:t>June 17, 1972</a:t>
            </a:r>
          </a:p>
          <a:p>
            <a:r>
              <a:rPr lang="en-US" dirty="0" smtClean="0"/>
              <a:t>Cover-up and document shredding</a:t>
            </a:r>
          </a:p>
          <a:p>
            <a:r>
              <a:rPr lang="en-US" dirty="0" smtClean="0"/>
              <a:t>Bob Woodard and Carl Bernstein</a:t>
            </a:r>
          </a:p>
          <a:p>
            <a:r>
              <a:rPr lang="en-US" dirty="0" smtClean="0"/>
              <a:t>What did Nixon know and when did he know it?</a:t>
            </a:r>
          </a:p>
          <a:p>
            <a:r>
              <a:rPr lang="en-US" dirty="0" smtClean="0"/>
              <a:t>Revelation of tapes; executive privilege</a:t>
            </a:r>
          </a:p>
          <a:p>
            <a:r>
              <a:rPr lang="en-US" dirty="0" smtClean="0"/>
              <a:t>“Saturday Night Massacre”</a:t>
            </a:r>
          </a:p>
          <a:p>
            <a:r>
              <a:rPr lang="en-US" dirty="0" smtClean="0"/>
              <a:t>Erased gaps in tapes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watergate-comple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34000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Picture 2" descr="http://img.wpdigital.net/rf/image_296w/2010-2019/WashingtonPost/2012/06/12/National-Politics/Images/wg-fifthtime10_resiz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830593"/>
            <a:ext cx="4572000" cy="30274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Watergate and Other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1"/>
            <a:ext cx="9144000" cy="4343399"/>
          </a:xfrm>
        </p:spPr>
        <p:txBody>
          <a:bodyPr/>
          <a:lstStyle/>
          <a:p>
            <a:r>
              <a:rPr lang="en-US" dirty="0" smtClean="0"/>
              <a:t>Agnew’s resignation and appointment of Gerald Ford</a:t>
            </a:r>
          </a:p>
          <a:p>
            <a:r>
              <a:rPr lang="en-US" dirty="0" smtClean="0"/>
              <a:t>Income tax questions</a:t>
            </a:r>
          </a:p>
          <a:p>
            <a:r>
              <a:rPr lang="en-US" i="1" dirty="0" smtClean="0"/>
              <a:t>United States v. Richard M. Nixon, </a:t>
            </a:r>
            <a:r>
              <a:rPr lang="en-US" dirty="0" smtClean="0"/>
              <a:t>1974</a:t>
            </a:r>
            <a:endParaRPr lang="en-US" i="1" dirty="0" smtClean="0"/>
          </a:p>
          <a:p>
            <a:r>
              <a:rPr lang="en-US" dirty="0" smtClean="0"/>
              <a:t>House Judiciary Committee moves to impeach; Nixon resigns</a:t>
            </a:r>
          </a:p>
          <a:p>
            <a:r>
              <a:rPr lang="en-US" dirty="0" smtClean="0"/>
              <a:t>Ford president; pardons Nixon—why?  Effects?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historycommons.org/events-images/a999nixonresignation_2050081722-199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85258" cy="2667000"/>
          </a:xfrm>
          <a:prstGeom prst="rect">
            <a:avLst/>
          </a:prstGeom>
          <a:noFill/>
        </p:spPr>
      </p:pic>
      <p:pic>
        <p:nvPicPr>
          <p:cNvPr id="5" name="Picture 5" descr="NixonGoodbye_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219200"/>
            <a:ext cx="5638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Tying It All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211763"/>
          </a:xfrm>
        </p:spPr>
        <p:txBody>
          <a:bodyPr/>
          <a:lstStyle/>
          <a:p>
            <a:r>
              <a:rPr lang="en-US" dirty="0" smtClean="0"/>
              <a:t>Examine the major events and importance of the Civil Rights Movement.</a:t>
            </a:r>
          </a:p>
          <a:p>
            <a:r>
              <a:rPr lang="en-US" dirty="0" smtClean="0"/>
              <a:t>Evaluate Lyndon Johnson’s presidency.</a:t>
            </a:r>
          </a:p>
          <a:p>
            <a:r>
              <a:rPr lang="en-US" dirty="0" smtClean="0"/>
              <a:t>Summarize the Vietnam War:  causes, major events and effects.</a:t>
            </a:r>
          </a:p>
          <a:p>
            <a:r>
              <a:rPr lang="en-US" dirty="0" smtClean="0"/>
              <a:t>Evaluate Richard </a:t>
            </a:r>
            <a:r>
              <a:rPr lang="en-US" smtClean="0"/>
              <a:t>Nixon’s presidency.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7" name="Picture 11" descr="ilw35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05400" cy="3471863"/>
          </a:xfrm>
          <a:prstGeom prst="rect">
            <a:avLst/>
          </a:prstGeom>
          <a:noFill/>
        </p:spPr>
      </p:pic>
      <p:pic>
        <p:nvPicPr>
          <p:cNvPr id="14349" name="Picture 13" descr="kennedy_and_khrushchev_carto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4450" y="1695450"/>
            <a:ext cx="4019550" cy="5162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Beginning of Vietnam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3200399"/>
          </a:xfrm>
        </p:spPr>
        <p:txBody>
          <a:bodyPr>
            <a:normAutofit/>
          </a:bodyPr>
          <a:lstStyle/>
          <a:p>
            <a:r>
              <a:rPr lang="en-US" dirty="0" smtClean="0"/>
              <a:t>Review background</a:t>
            </a:r>
          </a:p>
          <a:p>
            <a:r>
              <a:rPr lang="en-US" dirty="0" smtClean="0"/>
              <a:t>Why support Ngo </a:t>
            </a:r>
            <a:r>
              <a:rPr lang="en-US" dirty="0" err="1" smtClean="0"/>
              <a:t>Dinh</a:t>
            </a:r>
            <a:r>
              <a:rPr lang="en-US" dirty="0" smtClean="0"/>
              <a:t> Diem?</a:t>
            </a:r>
          </a:p>
          <a:p>
            <a:r>
              <a:rPr lang="en-US" dirty="0" smtClean="0"/>
              <a:t>Ho Chi Minh’s response?; Vietcong</a:t>
            </a:r>
          </a:p>
          <a:p>
            <a:r>
              <a:rPr lang="en-US" dirty="0" smtClean="0"/>
              <a:t>American support</a:t>
            </a:r>
          </a:p>
          <a:p>
            <a:r>
              <a:rPr lang="en-US" dirty="0" smtClean="0"/>
              <a:t>Diem’s overthrow; why?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ochimin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3915447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burning_mo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0"/>
            <a:ext cx="3733800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diem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2790825"/>
            <a:ext cx="2778125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Civil Rights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 lnSpcReduction="10000"/>
          </a:bodyPr>
          <a:lstStyle/>
          <a:p>
            <a:r>
              <a:rPr lang="en-US" u="sng" dirty="0" smtClean="0"/>
              <a:t>Brown v. Board of Education</a:t>
            </a:r>
            <a:r>
              <a:rPr lang="en-US" dirty="0" smtClean="0"/>
              <a:t>, 1954</a:t>
            </a:r>
          </a:p>
          <a:p>
            <a:r>
              <a:rPr lang="en-US" dirty="0" smtClean="0"/>
              <a:t>Death of Emmett Till—Aug. 1955</a:t>
            </a:r>
          </a:p>
          <a:p>
            <a:r>
              <a:rPr lang="en-US" dirty="0" smtClean="0"/>
              <a:t>Dec. 1955—Rosa Parks—Montgomery, AL; </a:t>
            </a:r>
            <a:r>
              <a:rPr lang="en-US" u="sng" dirty="0" smtClean="0"/>
              <a:t>Montgomery Bus Boycott </a:t>
            </a:r>
            <a:r>
              <a:rPr lang="en-US" dirty="0" smtClean="0"/>
              <a:t>(Martin Luther King, Jr.)</a:t>
            </a:r>
          </a:p>
          <a:p>
            <a:r>
              <a:rPr lang="en-US" dirty="0" smtClean="0"/>
              <a:t>Southern Christian Leadership Conference (SCLC), Congress of Racial Equality (CORE) and Student Non-violent Coordinating Committee (SNCC)</a:t>
            </a:r>
          </a:p>
          <a:p>
            <a:r>
              <a:rPr lang="en-US" dirty="0" smtClean="0"/>
              <a:t>1957—Little Rock Nine and Civil Rights Act of 1957</a:t>
            </a:r>
          </a:p>
          <a:p>
            <a:r>
              <a:rPr lang="en-US" dirty="0" smtClean="0"/>
              <a:t>Feb. 1960—sit-in at Woolworth’s in Greensboro, NC</a:t>
            </a:r>
          </a:p>
          <a:p>
            <a:r>
              <a:rPr lang="en-US" dirty="0" smtClean="0"/>
              <a:t>May 1961—”</a:t>
            </a:r>
            <a:r>
              <a:rPr lang="en-US" u="sng" dirty="0" smtClean="0"/>
              <a:t>Freedom Rides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Results/effects?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1514</TotalTime>
  <Words>716</Words>
  <Application>Microsoft Office PowerPoint</Application>
  <PresentationFormat>On-screen Show (4:3)</PresentationFormat>
  <Paragraphs>128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Chapter 29</vt:lpstr>
      <vt:lpstr>Kennedy’s Camelot</vt:lpstr>
      <vt:lpstr>The Cuban Missile Crisis</vt:lpstr>
      <vt:lpstr>Slide 4</vt:lpstr>
      <vt:lpstr>Slide 5</vt:lpstr>
      <vt:lpstr>Slide 6</vt:lpstr>
      <vt:lpstr>Beginning of Vietnam</vt:lpstr>
      <vt:lpstr>Slide 8</vt:lpstr>
      <vt:lpstr>Civil Rights Movement</vt:lpstr>
      <vt:lpstr>Slide 10</vt:lpstr>
      <vt:lpstr>Slide 11</vt:lpstr>
      <vt:lpstr>Slide 12</vt:lpstr>
      <vt:lpstr>Slide 13</vt:lpstr>
      <vt:lpstr>Slide 14</vt:lpstr>
      <vt:lpstr>Civil Rights Movement (cont.)</vt:lpstr>
      <vt:lpstr>Civil Rights Movement</vt:lpstr>
      <vt:lpstr>JFK Assassination</vt:lpstr>
      <vt:lpstr>Slide 18</vt:lpstr>
      <vt:lpstr>Slide 19</vt:lpstr>
      <vt:lpstr>Slide 20</vt:lpstr>
      <vt:lpstr>Lyndon Johnson</vt:lpstr>
      <vt:lpstr>Slide 22</vt:lpstr>
      <vt:lpstr>LBJ and Vietnam</vt:lpstr>
      <vt:lpstr>Slide 24</vt:lpstr>
      <vt:lpstr>Slide 25</vt:lpstr>
      <vt:lpstr>Fighting in Vietnam</vt:lpstr>
      <vt:lpstr>Slide 27</vt:lpstr>
      <vt:lpstr>Slide 28</vt:lpstr>
      <vt:lpstr>Slide 29</vt:lpstr>
      <vt:lpstr>Opposition to the War</vt:lpstr>
      <vt:lpstr>Slide 31</vt:lpstr>
      <vt:lpstr>Slide 32</vt:lpstr>
      <vt:lpstr>1968—The Turning Point</vt:lpstr>
      <vt:lpstr>Slide 34</vt:lpstr>
      <vt:lpstr>Slide 35</vt:lpstr>
      <vt:lpstr>Nixon and Vietnam</vt:lpstr>
      <vt:lpstr>Slide 37</vt:lpstr>
      <vt:lpstr>Détente 1972</vt:lpstr>
      <vt:lpstr>End and Effects of War</vt:lpstr>
      <vt:lpstr>Slide 40</vt:lpstr>
      <vt:lpstr>Slide 41</vt:lpstr>
      <vt:lpstr>Nixon’s Domestic Policy</vt:lpstr>
      <vt:lpstr>Watergate</vt:lpstr>
      <vt:lpstr>Slide 44</vt:lpstr>
      <vt:lpstr>Watergate and Other Problems</vt:lpstr>
      <vt:lpstr>Slide 46</vt:lpstr>
      <vt:lpstr>Tying It All Together</vt:lpstr>
    </vt:vector>
  </TitlesOfParts>
  <Company>Brandon Valley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29</dc:title>
  <dc:creator>ristyj</dc:creator>
  <cp:lastModifiedBy>ristyj</cp:lastModifiedBy>
  <cp:revision>53</cp:revision>
  <dcterms:created xsi:type="dcterms:W3CDTF">2012-11-01T14:22:24Z</dcterms:created>
  <dcterms:modified xsi:type="dcterms:W3CDTF">2014-05-23T16:49:02Z</dcterms:modified>
</cp:coreProperties>
</file>